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3" r:id="rId6"/>
    <p:sldId id="260" r:id="rId7"/>
    <p:sldId id="262" r:id="rId8"/>
    <p:sldId id="261"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94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89D787-558B-43DD-9EEF-478EC699FF68}" type="datetimeFigureOut">
              <a:rPr lang="en-US" smtClean="0"/>
              <a:pPr/>
              <a:t>10/21/2021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ECB75-4C1E-4B30-AA4E-7D600CFEEDD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89D787-558B-43DD-9EEF-478EC699FF68}" type="datetimeFigureOut">
              <a:rPr lang="en-US" smtClean="0"/>
              <a:pPr/>
              <a:t>10/21/2021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0ECB75-4C1E-4B30-AA4E-7D600CFEEDD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8051 INTERRUPT</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What is Interrupt:</a:t>
            </a:r>
          </a:p>
          <a:p>
            <a:r>
              <a:rPr lang="en-US" dirty="0" smtClean="0">
                <a:latin typeface="Times New Roman" pitchFamily="18" charset="0"/>
                <a:cs typeface="Times New Roman" pitchFamily="18" charset="0"/>
              </a:rPr>
              <a:t>What is </a:t>
            </a:r>
            <a:r>
              <a:rPr lang="en-US" dirty="0" smtClean="0">
                <a:latin typeface="Times New Roman" pitchFamily="18" charset="0"/>
                <a:cs typeface="Times New Roman" pitchFamily="18" charset="0"/>
              </a:rPr>
              <a:t>ISR: Interrupt subroutine program</a:t>
            </a:r>
          </a:p>
          <a:p>
            <a:r>
              <a:rPr lang="en-US" dirty="0" smtClean="0">
                <a:latin typeface="Times New Roman" pitchFamily="18" charset="0"/>
                <a:cs typeface="Times New Roman" pitchFamily="18" charset="0"/>
              </a:rPr>
              <a:t>What is IVT: Interrupt Vector table</a:t>
            </a:r>
            <a:endParaRPr lang="en-US" dirty="0" smtClean="0">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Steps in executing an interrupt</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876800"/>
          </a:xfrm>
        </p:spPr>
        <p:txBody>
          <a:bodyPr>
            <a:normAutofit fontScale="70000" lnSpcReduction="20000"/>
          </a:bodyPr>
          <a:lstStyle/>
          <a:p>
            <a:pPr marL="514350" indent="-514350">
              <a:buNone/>
            </a:pPr>
            <a:r>
              <a:rPr lang="en-US" dirty="0">
                <a:latin typeface="Times New Roman" pitchFamily="18" charset="0"/>
                <a:cs typeface="Times New Roman" pitchFamily="18" charset="0"/>
              </a:rPr>
              <a:t>When an interrupt gets active, the microcontroller goes through the following steps −</a:t>
            </a:r>
          </a:p>
          <a:p>
            <a:pPr marL="514350" indent="-514350">
              <a:buFont typeface="+mj-lt"/>
              <a:buAutoNum type="arabicPeriod"/>
            </a:pPr>
            <a:r>
              <a:rPr lang="en-US" dirty="0">
                <a:latin typeface="Times New Roman" pitchFamily="18" charset="0"/>
                <a:cs typeface="Times New Roman" pitchFamily="18" charset="0"/>
              </a:rPr>
              <a:t>The microcontroller closes the currently executing instruction and saves the address of the next instruction (PC) on the stack.</a:t>
            </a:r>
          </a:p>
          <a:p>
            <a:pPr marL="514350" indent="-514350">
              <a:buFont typeface="+mj-lt"/>
              <a:buAutoNum type="arabicPeriod"/>
            </a:pPr>
            <a:r>
              <a:rPr lang="en-US" dirty="0">
                <a:latin typeface="Times New Roman" pitchFamily="18" charset="0"/>
                <a:cs typeface="Times New Roman" pitchFamily="18" charset="0"/>
              </a:rPr>
              <a:t>It also saves the current status of all the interrupts internally (i.e., not on the stack).</a:t>
            </a:r>
          </a:p>
          <a:p>
            <a:pPr marL="514350" indent="-514350">
              <a:buFont typeface="+mj-lt"/>
              <a:buAutoNum type="arabicPeriod"/>
            </a:pPr>
            <a:r>
              <a:rPr lang="en-US" dirty="0">
                <a:latin typeface="Times New Roman" pitchFamily="18" charset="0"/>
                <a:cs typeface="Times New Roman" pitchFamily="18" charset="0"/>
              </a:rPr>
              <a:t>It jumps to the memory location of the interrupt vector table that holds the address of the interrupts service routine.</a:t>
            </a:r>
          </a:p>
          <a:p>
            <a:pPr marL="514350" indent="-514350">
              <a:buFont typeface="+mj-lt"/>
              <a:buAutoNum type="arabicPeriod"/>
            </a:pPr>
            <a:r>
              <a:rPr lang="en-US" dirty="0">
                <a:latin typeface="Times New Roman" pitchFamily="18" charset="0"/>
                <a:cs typeface="Times New Roman" pitchFamily="18" charset="0"/>
              </a:rPr>
              <a:t>The microcontroller gets the address of the ISR from the interrupt vector table and jumps to it. It starts to execute the interrupt service subroutine, which is RETI (return from interrupt).</a:t>
            </a:r>
          </a:p>
          <a:p>
            <a:pPr marL="514350" indent="-514350">
              <a:buFont typeface="+mj-lt"/>
              <a:buAutoNum type="arabicPeriod"/>
            </a:pPr>
            <a:r>
              <a:rPr lang="en-US" dirty="0">
                <a:latin typeface="Times New Roman" pitchFamily="18" charset="0"/>
                <a:cs typeface="Times New Roman" pitchFamily="18" charset="0"/>
              </a:rPr>
              <a:t>Upon executing the RETI instruction, the microcontroller returns to the location where it was interrupted. First, it gets the program counter (PC) address from the stack by popping the top bytes of the stack into the PC. Then, it start to execute from that address.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Six interrupt in the 8051</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876800"/>
          </a:xfrm>
        </p:spPr>
        <p:txBody>
          <a:bodyPr>
            <a:noAutofit/>
          </a:bodyPr>
          <a:lstStyle/>
          <a:p>
            <a:pPr algn="just"/>
            <a:r>
              <a:rPr lang="en-US" sz="2400" dirty="0">
                <a:latin typeface="Times New Roman" pitchFamily="18" charset="0"/>
                <a:cs typeface="Times New Roman" pitchFamily="18" charset="0"/>
              </a:rPr>
              <a:t>When the reset pin is activated, the 8051 jumps to the address location 0000. This is power-up reset.</a:t>
            </a:r>
          </a:p>
          <a:p>
            <a:pPr algn="just"/>
            <a:r>
              <a:rPr lang="en-US" sz="2400" dirty="0">
                <a:latin typeface="Times New Roman" pitchFamily="18" charset="0"/>
                <a:cs typeface="Times New Roman" pitchFamily="18" charset="0"/>
              </a:rPr>
              <a:t>Two interrupts are set aside for the timers: one for timer 0 and one for timer 1. Memory locations are 000BH and 001BH respectively in the interrupt vector table.</a:t>
            </a:r>
          </a:p>
          <a:p>
            <a:pPr algn="just"/>
            <a:r>
              <a:rPr lang="en-US" sz="2400" dirty="0">
                <a:latin typeface="Times New Roman" pitchFamily="18" charset="0"/>
                <a:cs typeface="Times New Roman" pitchFamily="18" charset="0"/>
              </a:rPr>
              <a:t>Two interrupts are set aside for hardware external interrupts. Pin no. 12 and Pin no. 13 in Port 3 are for the external hardware interrupts INT0 and INT1, respectively. Memory locations are 0003H and 0013H respectively in the interrupt vector table.</a:t>
            </a:r>
          </a:p>
          <a:p>
            <a:pPr algn="just"/>
            <a:r>
              <a:rPr lang="en-US" sz="2400" dirty="0">
                <a:latin typeface="Times New Roman" pitchFamily="18" charset="0"/>
                <a:cs typeface="Times New Roman" pitchFamily="18" charset="0"/>
              </a:rPr>
              <a:t>Serial communication has a single interrupt that belongs to both receive and transmit. Memory location 0023H belongs to this interrupt.</a:t>
            </a:r>
          </a:p>
          <a:p>
            <a:pPr algn="just"/>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8051 Interrupts: Basics | Types | Programs |Timer interrupts | AT89C51 –  Codes Explorer"/>
          <p:cNvPicPr>
            <a:picLocks noChangeAspect="1" noChangeArrowheads="1"/>
          </p:cNvPicPr>
          <p:nvPr/>
        </p:nvPicPr>
        <p:blipFill>
          <a:blip r:embed="rId2"/>
          <a:srcRect/>
          <a:stretch>
            <a:fillRect/>
          </a:stretch>
        </p:blipFill>
        <p:spPr bwMode="auto">
          <a:xfrm>
            <a:off x="381000" y="1447800"/>
            <a:ext cx="4343399" cy="382778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Enabling the interrupt</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dirty="0" smtClean="0">
                <a:latin typeface="Times New Roman" pitchFamily="18" charset="0"/>
                <a:cs typeface="Times New Roman" pitchFamily="18" charset="0"/>
              </a:rPr>
              <a:t>Steps 1) Bit D7 of the IE register must be set to high to allow the rest of register to take effect.</a:t>
            </a:r>
          </a:p>
          <a:p>
            <a:r>
              <a:rPr lang="en-US" sz="2800" dirty="0" smtClean="0">
                <a:latin typeface="Times New Roman" pitchFamily="18" charset="0"/>
                <a:cs typeface="Times New Roman" pitchFamily="18" charset="0"/>
              </a:rPr>
              <a:t>Steps 2) If EA=1, interrupt are enabled and will be responded to if their corresponding bits in IE are high. If IE=0, no interrupt will be responded </a:t>
            </a:r>
            <a:endParaRPr lang="en-US" sz="2800" dirty="0">
              <a:latin typeface="Times New Roman" pitchFamily="18" charset="0"/>
              <a:cs typeface="Times New Roman" pitchFamily="18" charset="0"/>
            </a:endParaRPr>
          </a:p>
        </p:txBody>
      </p:sp>
      <p:pic>
        <p:nvPicPr>
          <p:cNvPr id="4" name="Picture 2" descr="8051 Microcontroller Special Function Registers (SFRs)"/>
          <p:cNvPicPr>
            <a:picLocks noChangeAspect="1" noChangeArrowheads="1"/>
          </p:cNvPicPr>
          <p:nvPr/>
        </p:nvPicPr>
        <p:blipFill>
          <a:blip r:embed="rId2"/>
          <a:srcRect/>
          <a:stretch>
            <a:fillRect/>
          </a:stretch>
        </p:blipFill>
        <p:spPr bwMode="auto">
          <a:xfrm>
            <a:off x="838200" y="4048124"/>
            <a:ext cx="7143750" cy="128587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9458" name="Picture 2" descr="electroons.com-electronics and microcontrollers Info"/>
          <p:cNvPicPr>
            <a:picLocks noChangeAspect="1" noChangeArrowheads="1"/>
          </p:cNvPicPr>
          <p:nvPr/>
        </p:nvPicPr>
        <p:blipFill>
          <a:blip r:embed="rId2"/>
          <a:srcRect/>
          <a:stretch>
            <a:fillRect/>
          </a:stretch>
        </p:blipFill>
        <p:spPr bwMode="auto">
          <a:xfrm>
            <a:off x="0" y="0"/>
            <a:ext cx="9086850" cy="3810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Programming timer interrupt</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TotalTime>
  <Words>377</Words>
  <Application>Microsoft Office PowerPoint</Application>
  <PresentationFormat>On-screen Show (4:3)</PresentationFormat>
  <Paragraphs>20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Slide 1</vt:lpstr>
      <vt:lpstr>8051 INTERRUPT</vt:lpstr>
      <vt:lpstr>Steps in executing an interrupt</vt:lpstr>
      <vt:lpstr>Six interrupt in the 8051</vt:lpstr>
      <vt:lpstr>Slide 5</vt:lpstr>
      <vt:lpstr>Enabling the interrupt</vt:lpstr>
      <vt:lpstr>Slide 7</vt:lpstr>
      <vt:lpstr>Programming timer interrupt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vikram</dc:creator>
  <cp:lastModifiedBy>vikram</cp:lastModifiedBy>
  <cp:revision>18</cp:revision>
  <dcterms:created xsi:type="dcterms:W3CDTF">2021-10-20T06:27:32Z</dcterms:created>
  <dcterms:modified xsi:type="dcterms:W3CDTF">2021-10-21T06:43:09Z</dcterms:modified>
</cp:coreProperties>
</file>